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2"/>
  </p:notesMasterIdLst>
  <p:sldIdLst>
    <p:sldId id="415" r:id="rId3"/>
    <p:sldId id="360" r:id="rId4"/>
    <p:sldId id="354" r:id="rId5"/>
    <p:sldId id="355" r:id="rId6"/>
    <p:sldId id="371" r:id="rId7"/>
    <p:sldId id="376" r:id="rId8"/>
    <p:sldId id="380" r:id="rId9"/>
    <p:sldId id="414" r:id="rId10"/>
    <p:sldId id="256" r:id="rId11"/>
    <p:sldId id="265" r:id="rId12"/>
    <p:sldId id="378" r:id="rId13"/>
    <p:sldId id="421" r:id="rId14"/>
    <p:sldId id="423" r:id="rId15"/>
    <p:sldId id="266" r:id="rId16"/>
    <p:sldId id="362" r:id="rId17"/>
    <p:sldId id="268" r:id="rId18"/>
    <p:sldId id="269" r:id="rId19"/>
    <p:sldId id="270" r:id="rId20"/>
    <p:sldId id="291" r:id="rId21"/>
    <p:sldId id="417" r:id="rId22"/>
    <p:sldId id="413" r:id="rId23"/>
    <p:sldId id="364" r:id="rId24"/>
    <p:sldId id="280" r:id="rId25"/>
    <p:sldId id="340" r:id="rId26"/>
    <p:sldId id="386" r:id="rId27"/>
    <p:sldId id="281" r:id="rId28"/>
    <p:sldId id="426" r:id="rId29"/>
    <p:sldId id="295" r:id="rId30"/>
    <p:sldId id="384" r:id="rId31"/>
    <p:sldId id="297" r:id="rId32"/>
    <p:sldId id="387" r:id="rId33"/>
    <p:sldId id="285" r:id="rId34"/>
    <p:sldId id="392" r:id="rId35"/>
    <p:sldId id="418" r:id="rId36"/>
    <p:sldId id="372" r:id="rId37"/>
    <p:sldId id="366" r:id="rId38"/>
    <p:sldId id="301" r:id="rId39"/>
    <p:sldId id="406" r:id="rId40"/>
    <p:sldId id="303" r:id="rId41"/>
    <p:sldId id="304" r:id="rId42"/>
    <p:sldId id="407" r:id="rId43"/>
    <p:sldId id="410" r:id="rId44"/>
    <p:sldId id="368" r:id="rId45"/>
    <p:sldId id="309" r:id="rId46"/>
    <p:sldId id="302" r:id="rId47"/>
    <p:sldId id="310" r:id="rId48"/>
    <p:sldId id="311" r:id="rId49"/>
    <p:sldId id="312" r:id="rId50"/>
    <p:sldId id="313" r:id="rId51"/>
    <p:sldId id="314" r:id="rId52"/>
    <p:sldId id="411" r:id="rId53"/>
    <p:sldId id="369" r:id="rId54"/>
    <p:sldId id="321" r:id="rId55"/>
    <p:sldId id="363" r:id="rId56"/>
    <p:sldId id="332" r:id="rId57"/>
    <p:sldId id="333" r:id="rId58"/>
    <p:sldId id="323" r:id="rId59"/>
    <p:sldId id="319" r:id="rId60"/>
    <p:sldId id="336" r:id="rId61"/>
    <p:sldId id="324" r:id="rId62"/>
    <p:sldId id="331" r:id="rId63"/>
    <p:sldId id="370" r:id="rId64"/>
    <p:sldId id="412" r:id="rId65"/>
    <p:sldId id="416" r:id="rId66"/>
    <p:sldId id="427" r:id="rId67"/>
    <p:sldId id="328" r:id="rId68"/>
    <p:sldId id="430" r:id="rId69"/>
    <p:sldId id="428" r:id="rId70"/>
    <p:sldId id="429" r:id="rId7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415"/>
            <p14:sldId id="360"/>
            <p14:sldId id="354"/>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8"/>
            <p14:sldId id="269"/>
            <p14:sldId id="270"/>
            <p14:sldId id="291"/>
            <p14:sldId id="417"/>
            <p14:sldId id="413"/>
            <p14:sldId id="364"/>
          </p14:sldIdLst>
        </p14:section>
        <p14:section name="filter" id="{8CE85830-1EBC-4B15-A9C0-3C5DD3DA008A}">
          <p14:sldIdLst>
            <p14:sldId id="280"/>
            <p14:sldId id="340"/>
            <p14:sldId id="386"/>
            <p14:sldId id="281"/>
            <p14:sldId id="426"/>
            <p14:sldId id="295"/>
            <p14:sldId id="384"/>
            <p14:sldId id="297"/>
            <p14:sldId id="387"/>
            <p14:sldId id="285"/>
            <p14:sldId id="392"/>
            <p14:sldId id="418"/>
            <p14:sldId id="372"/>
            <p14:sldId id="366"/>
          </p14:sldIdLst>
        </p14:section>
        <p14:section name="arrange" id="{8168BACF-403C-4723-B5F3-875FAE6C5A39}">
          <p14:sldIdLst>
            <p14:sldId id="301"/>
            <p14:sldId id="406"/>
            <p14:sldId id="303"/>
            <p14:sldId id="304"/>
            <p14:sldId id="407"/>
            <p14:sldId id="410"/>
            <p14:sldId id="368"/>
          </p14:sldIdLst>
        </p14:section>
        <p14:section name="pipe" id="{7561AE8B-0928-4B40-9E7D-8496CE581DA5}">
          <p14:sldIdLst>
            <p14:sldId id="309"/>
            <p14:sldId id="302"/>
            <p14:sldId id="310"/>
            <p14:sldId id="311"/>
            <p14:sldId id="312"/>
            <p14:sldId id="313"/>
            <p14:sldId id="314"/>
            <p14:sldId id="411"/>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412"/>
            <p14:sldId id="416"/>
            <p14:sldId id="427"/>
            <p14:sldId id="328"/>
            <p14:sldId id="430"/>
            <p14:sldId id="428"/>
            <p14:sldId id="429"/>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79026" autoAdjust="0"/>
  </p:normalViewPr>
  <p:slideViewPr>
    <p:cSldViewPr snapToGrid="0">
      <p:cViewPr varScale="1">
        <p:scale>
          <a:sx n="92" d="100"/>
          <a:sy n="92" d="100"/>
        </p:scale>
        <p:origin x="84" y="25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Welcome</a:t>
            </a:r>
            <a:r>
              <a:rPr lang="en-US" baseline="0" dirty="0"/>
              <a:t> back everyone to the fourth session in this Introduction to R workshop. This is Amrom Obstfeld speaking. A quick </a:t>
            </a:r>
            <a:r>
              <a:rPr lang="en-US" dirty="0"/>
              <a:t>reminder before we begin to have these resources available to you. In particular make</a:t>
            </a:r>
            <a:r>
              <a:rPr lang="en-US" baseline="0" dirty="0"/>
              <a:t> sure you have the </a:t>
            </a:r>
            <a:r>
              <a:rPr lang="en-US" baseline="0" dirty="0" err="1"/>
              <a:t>Rstudio</a:t>
            </a:r>
            <a:r>
              <a:rPr lang="en-US" baseline="0" dirty="0"/>
              <a:t> cloud site open, that you are logged in, and you see the </a:t>
            </a:r>
            <a:r>
              <a:rPr lang="en-US" baseline="0" dirty="0" err="1"/>
              <a:t>Rstudio</a:t>
            </a:r>
            <a:r>
              <a:rPr lang="en-US" baseline="0" dirty="0"/>
              <a:t> application. If you lost your login feel free to message Nova who has them all ready for you.</a:t>
            </a:r>
            <a:endParaRPr lang="en-US" dirty="0"/>
          </a:p>
        </p:txBody>
      </p:sp>
    </p:spTree>
    <p:extLst>
      <p:ext uri="{BB962C8B-B14F-4D97-AF65-F5344CB8AC3E}">
        <p14:creationId xmlns:p14="http://schemas.microsoft.com/office/powerpoint/2010/main" val="667672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the select function. It’s not uncommon to get datasets with hundreds or even thousands of columns. In this case, the first challenge is often focusing in on the variables you’re actually interested in. select() allows you to rapidly zoom in on a useful subset of the columns in the raw data.</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Now let's carve the data set in the other direction. If you're trying to subset the rows of your data set, `filter()` is the function that you would use.</a:t>
            </a:r>
          </a:p>
          <a:p>
            <a:pPr marL="0" indent="0">
              <a:buClr>
                <a:schemeClr val="dk1"/>
              </a:buClr>
              <a:buNone/>
            </a:pPr>
            <a:endParaRPr dirty="0">
              <a:solidFill>
                <a:schemeClr val="dk1"/>
              </a:solidFill>
            </a:endParaRPr>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where the session sits</a:t>
            </a:r>
            <a:r>
              <a:rPr lang="en-US" baseline="0" dirty="0"/>
              <a:t> in our workshop. The session is marked for an hour and a half, hopefully we can fit a short break about halfway through to give everyone a chance to stretch.</a:t>
            </a:r>
            <a:endParaRPr lang="en-US" dirty="0"/>
          </a:p>
        </p:txBody>
      </p:sp>
    </p:spTree>
    <p:extLst>
      <p:ext uri="{BB962C8B-B14F-4D97-AF65-F5344CB8AC3E}">
        <p14:creationId xmlns:p14="http://schemas.microsoft.com/office/powerpoint/2010/main" val="44348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OK we're briefly going to talk about the</a:t>
            </a:r>
            <a:r>
              <a:rPr lang="en-US" baseline="0" dirty="0"/>
              <a:t> arrange function</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Check time – if after 1:45 skip</a:t>
            </a:r>
          </a:p>
        </p:txBody>
      </p:sp>
    </p:spTree>
    <p:extLst>
      <p:ext uri="{BB962C8B-B14F-4D97-AF65-F5344CB8AC3E}">
        <p14:creationId xmlns:p14="http://schemas.microsoft.com/office/powerpoint/2010/main" val="3475319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lets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r>
              <a:rPr lang="en-US" dirty="0"/>
              <a:t> </a:t>
            </a:r>
          </a:p>
          <a:p>
            <a:pPr marL="0" indent="0">
              <a:buNone/>
            </a:pPr>
            <a:r>
              <a:rPr lang="en-US" dirty="0" err="1"/>
              <a:t>Dplyr</a:t>
            </a:r>
            <a:r>
              <a:rPr lang="en-US" dirty="0"/>
              <a:t> allows you to do this with the pipe operator, which is what you're looking at here.</a:t>
            </a: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5</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8" name="Freeform 7"/>
          <p:cNvSpPr/>
          <p:nvPr userDrawn="1"/>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5" r:id="rId6"/>
    <p:sldLayoutId id="2147483673" r:id="rId7"/>
    <p:sldLayoutId id="2147483674" r:id="rId8"/>
    <p:sldLayoutId id="2147483675" r:id="rId9"/>
    <p:sldLayoutId id="2147483676" r:id="rId10"/>
    <p:sldLayoutId id="2147483677" r:id="rId11"/>
    <p:sldLayoutId id="2147483680"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tiff"/></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Setup</a:t>
            </a:r>
          </a:p>
        </p:txBody>
      </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dirty="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dirty="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3" name="Rectangle 2"/>
          <p:cNvSpPr/>
          <p:nvPr/>
        </p:nvSpPr>
        <p:spPr>
          <a:xfrm>
            <a:off x="4613544" y="1636795"/>
            <a:ext cx="3042821" cy="523220"/>
          </a:xfrm>
          <a:prstGeom prst="rect">
            <a:avLst/>
          </a:prstGeom>
          <a:solidFill>
            <a:srgbClr val="FFFFD1"/>
          </a:solidFill>
          <a:ln>
            <a:solidFill>
              <a:schemeClr val="tx1">
                <a:lumMod val="75000"/>
                <a:lumOff val="25000"/>
              </a:schemeClr>
            </a:solidFill>
          </a:ln>
        </p:spPr>
        <p:txBody>
          <a:bodyPr wrap="none" lIns="91440" tIns="45720" rIns="91440" bIns="45720" anchor="t">
            <a:spAutoFit/>
          </a:bodyPr>
          <a:lstStyle/>
          <a:p>
            <a:r>
              <a:rPr lang="en-US" sz="2800" dirty="0"/>
              <a:t>https://api-r.cloud/</a:t>
            </a:r>
            <a:endParaRPr lang="en-US" dirty="0"/>
          </a:p>
        </p:txBody>
      </p:sp>
      <p:sp>
        <p:nvSpPr>
          <p:cNvPr id="5" name="TextBox 4">
            <a:extLst>
              <a:ext uri="{FF2B5EF4-FFF2-40B4-BE49-F238E27FC236}">
                <a16:creationId xmlns:a16="http://schemas.microsoft.com/office/drawing/2014/main" id="{93D301E7-A3A0-4A2F-BCBD-383F5376E722}"/>
              </a:ext>
            </a:extLst>
          </p:cNvPr>
          <p:cNvSpPr txBox="1"/>
          <p:nvPr/>
        </p:nvSpPr>
        <p:spPr>
          <a:xfrm rot="3011846">
            <a:off x="9237135" y="3392633"/>
            <a:ext cx="2129530" cy="646331"/>
          </a:xfrm>
          <a:prstGeom prst="rect">
            <a:avLst/>
          </a:prstGeom>
          <a:solidFill>
            <a:schemeClr val="bg1">
              <a:alpha val="63000"/>
            </a:schemeClr>
          </a:solidFill>
        </p:spPr>
        <p:txBody>
          <a:bodyPr wrap="square" rtlCol="0">
            <a:spAutoFit/>
          </a:bodyPr>
          <a:lstStyle/>
          <a:p>
            <a:pPr algn="ctr"/>
            <a:r>
              <a:rPr lang="en-US" sz="3600" dirty="0"/>
              <a:t>Optional</a:t>
            </a:r>
          </a:p>
        </p:txBody>
      </p:sp>
    </p:spTree>
    <p:extLst>
      <p:ext uri="{BB962C8B-B14F-4D97-AF65-F5344CB8AC3E}">
        <p14:creationId xmlns:p14="http://schemas.microsoft.com/office/powerpoint/2010/main" val="338946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3858179" y="2519421"/>
            <a:ext cx="3872610"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select()</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18</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61063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sz="7200"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000" dirty="0">
                <a:solidFill>
                  <a:schemeClr val="tx1">
                    <a:lumMod val="65000"/>
                    <a:lumOff val="35000"/>
                  </a:schemeClr>
                </a:solidFill>
              </a:rPr>
              <a:t>Session 4</a:t>
            </a:r>
          </a:p>
          <a:p>
            <a:r>
              <a:rPr lang="en-US" sz="2000" b="1" dirty="0">
                <a:solidFill>
                  <a:schemeClr val="tx1">
                    <a:lumMod val="65000"/>
                    <a:lumOff val="35000"/>
                  </a:schemeClr>
                </a:solidFill>
              </a:rPr>
              <a:t>Amrom Obstfeld</a:t>
            </a:r>
          </a:p>
          <a:p>
            <a:r>
              <a:rPr lang="en-US" sz="2000">
                <a:solidFill>
                  <a:schemeClr val="tx1">
                    <a:lumMod val="65000"/>
                    <a:lumOff val="35000"/>
                  </a:schemeClr>
                </a:solidFill>
              </a:rPr>
              <a:t>July 16, </a:t>
            </a:r>
            <a:r>
              <a:rPr lang="en-US" sz="2000" dirty="0">
                <a:solidFill>
                  <a:schemeClr val="tx1">
                    <a:lumMod val="65000"/>
                    <a:lumOff val="35000"/>
                  </a:schemeClr>
                </a:solidFill>
              </a:rPr>
              <a:t>2021</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067873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22</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
        <p:nvSpPr>
          <p:cNvPr id="2" name="Slide Number Placeholder 1"/>
          <p:cNvSpPr>
            <a:spLocks noGrp="1"/>
          </p:cNvSpPr>
          <p:nvPr>
            <p:ph type="sldNum" idx="12"/>
          </p:nvPr>
        </p:nvSpPr>
        <p:spPr/>
        <p:txBody>
          <a:bodyPr/>
          <a:lstStyle/>
          <a:p>
            <a:fld id="{00000000-1234-1234-1234-123412341234}"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68796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26</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28</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extLst>
      <p:ext uri="{BB962C8B-B14F-4D97-AF65-F5344CB8AC3E}">
        <p14:creationId xmlns:p14="http://schemas.microsoft.com/office/powerpoint/2010/main" val="279242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p:cNvGraphicFramePr>
            <a:graphicFrameLocks noGrp="1"/>
          </p:cNvGraphicFramePr>
          <p:nvPr>
            <p:extLst>
              <p:ext uri="{D42A27DB-BD31-4B8C-83A1-F6EECF244321}">
                <p14:modId xmlns:p14="http://schemas.microsoft.com/office/powerpoint/2010/main" val="1592173350"/>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July 15,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a:rPr>
                        <a:t>Session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dirty="0">
                          <a:solidFill>
                            <a:srgbClr val="0000FF"/>
                          </a:solidFill>
                          <a:effectLst/>
                          <a:latin typeface="Arial" panose="020B0604020202020204" pitchFamily="34" charset="0"/>
                        </a:rPr>
                        <a:t>Instructor</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1:00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2:30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Reproducible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Joe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Stephan </a:t>
                      </a:r>
                      <a:r>
                        <a:rPr lang="en-US" sz="1800" b="0" i="0" u="none" strike="noStrike" dirty="0" err="1">
                          <a:solidFill>
                            <a:srgbClr val="212121"/>
                          </a:solidFill>
                          <a:effectLst/>
                          <a:latin typeface="Arial"/>
                        </a:rPr>
                        <a:t>Kadauke</a:t>
                      </a:r>
                      <a:endParaRPr lang="en-US" sz="1800" dirty="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July 16,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1:00 pm - 2:30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Amrom Obstfeld</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2:45 pm - 4:15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Statistical Analysis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Dan Herman</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4:30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2" name="Rectangle 1"/>
          <p:cNvSpPr/>
          <p:nvPr/>
        </p:nvSpPr>
        <p:spPr>
          <a:xfrm>
            <a:off x="883579" y="4495601"/>
            <a:ext cx="10880330" cy="611312"/>
          </a:xfrm>
          <a:prstGeom prst="rec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idx="12"/>
          </p:nvPr>
        </p:nvSpPr>
        <p:spPr>
          <a:xfrm>
            <a:off x="9307360" y="6475546"/>
            <a:ext cx="2804134" cy="342964"/>
          </a:xfrm>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1019487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30</a:t>
            </a:fld>
            <a:endParaRPr lang="en-US"/>
          </a:p>
        </p:txBody>
      </p:sp>
    </p:spTree>
    <p:extLst>
      <p:ext uri="{BB962C8B-B14F-4D97-AF65-F5344CB8AC3E}">
        <p14:creationId xmlns:p14="http://schemas.microsoft.com/office/powerpoint/2010/main" val="1510262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31</a:t>
            </a:fld>
            <a:endParaRPr lang="en-US"/>
          </a:p>
        </p:txBody>
      </p:sp>
    </p:spTree>
    <p:extLst>
      <p:ext uri="{BB962C8B-B14F-4D97-AF65-F5344CB8AC3E}">
        <p14:creationId xmlns:p14="http://schemas.microsoft.com/office/powerpoint/2010/main" val="337205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33</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34</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536950" y="2560061"/>
            <a:ext cx="4671041"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38</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39</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031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Use code templates with dplyr functions to tidy a raw data set</a:t>
            </a:r>
          </a:p>
          <a:p>
            <a:pPr marL="514350" indent="-514350">
              <a:buAutoNum type="arabicPeriod"/>
            </a:pPr>
            <a:r>
              <a:rPr lang="en-US" sz="2400" dirty="0"/>
              <a:t>Use the pipe operator to pass the output of one function as an input to the next function</a:t>
            </a:r>
          </a:p>
          <a:p>
            <a:pPr marL="514350" indent="-514350">
              <a:buAutoNum type="arabicPeriod"/>
            </a:pPr>
            <a:r>
              <a:rPr lang="en-US" sz="24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40</a:t>
            </a:fld>
            <a:endParaRPr lang="en-US"/>
          </a:p>
        </p:txBody>
      </p:sp>
    </p:spTree>
    <p:extLst>
      <p:ext uri="{BB962C8B-B14F-4D97-AF65-F5344CB8AC3E}">
        <p14:creationId xmlns:p14="http://schemas.microsoft.com/office/powerpoint/2010/main" val="22542480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41</a:t>
            </a:fld>
            <a:endParaRPr lang="en-US"/>
          </a:p>
        </p:txBody>
      </p:sp>
    </p:spTree>
    <p:extLst>
      <p:ext uri="{BB962C8B-B14F-4D97-AF65-F5344CB8AC3E}">
        <p14:creationId xmlns:p14="http://schemas.microsoft.com/office/powerpoint/2010/main" val="2757166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4</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350" marR="2540">
              <a:lnSpc>
                <a:spcPct val="124848"/>
              </a:lnSpc>
            </a:pPr>
            <a:r>
              <a:rPr lang="en-US" sz="3200">
                <a:solidFill>
                  <a:srgbClr val="005493"/>
                </a:solidFill>
                <a:ea typeface="Calibri"/>
                <a:sym typeface="Calibri"/>
              </a:rPr>
              <a:t>The column </a:t>
            </a:r>
            <a:r>
              <a:rPr lang="en-US" sz="3200">
                <a:solidFill>
                  <a:srgbClr val="005493"/>
                </a:solidFill>
                <a:latin typeface="Consolas"/>
                <a:ea typeface="Calibri"/>
                <a:sym typeface="Calibri"/>
              </a:rPr>
              <a:t>ct_value</a:t>
            </a:r>
            <a:r>
              <a:rPr lang="en-US" sz="3200">
                <a:solidFill>
                  <a:srgbClr val="005493"/>
                </a:solidFill>
                <a:ea typeface="Calibri"/>
                <a:sym typeface="Calibri"/>
              </a:rPr>
              <a:t> contains the cycle threshold (Ct) </a:t>
            </a:r>
            <a:r>
              <a:rPr lang="en-US" sz="3200" dirty="0">
                <a:solidFill>
                  <a:srgbClr val="005493"/>
                </a:solidFill>
                <a:ea typeface="Calibri"/>
                <a:sym typeface="Calibri"/>
              </a:rPr>
              <a:t>for the real-time PCR that generated the final result.</a:t>
            </a:r>
            <a:endParaRPr lang="en-US" sz="3600" dirty="0">
              <a:solidFill>
                <a:srgbClr val="005493"/>
              </a:solidFill>
              <a:ea typeface="Calibri"/>
            </a:endParaRPr>
          </a:p>
          <a:p>
            <a:pPr marL="6350" marR="2540">
              <a:lnSpc>
                <a:spcPct val="124848"/>
              </a:lnSpc>
            </a:pPr>
            <a:endParaRPr lang="en-US" sz="2800" dirty="0">
              <a:solidFill>
                <a:srgbClr val="005493"/>
              </a:solidFill>
              <a:latin typeface="Arial" panose="020B0604020202020204" pitchFamily="34" charset="0"/>
              <a:ea typeface="Calibri"/>
              <a:cs typeface="Arial" panose="020B0604020202020204" pitchFamily="34" charset="0"/>
            </a:endParaRPr>
          </a:p>
          <a:p>
            <a:pPr marL="6350" marR="2540">
              <a:lnSpc>
                <a:spcPct val="124848"/>
              </a:lnSpc>
            </a:pPr>
            <a:r>
              <a:rPr lang="en-US" sz="2800" dirty="0">
                <a:solidFill>
                  <a:srgbClr val="005493"/>
                </a:solidFill>
                <a:latin typeface="Arial" panose="020B0604020202020204" pitchFamily="34" charset="0"/>
                <a:ea typeface="Calibri"/>
                <a:cs typeface="Arial" panose="020B0604020202020204" pitchFamily="34" charset="0"/>
                <a:sym typeface="Calibri"/>
              </a:rPr>
              <a:t>How might you use </a:t>
            </a:r>
            <a:r>
              <a:rPr lang="en-US" sz="2800" dirty="0">
                <a:solidFill>
                  <a:srgbClr val="005493"/>
                </a:solidFill>
                <a:latin typeface="Consolas" panose="020B0609020204030204" pitchFamily="49" charset="0"/>
                <a:ea typeface="Calibri"/>
                <a:cs typeface="Arial" panose="020B0604020202020204" pitchFamily="34" charset="0"/>
                <a:sym typeface="Calibri"/>
              </a:rPr>
              <a:t>arrange() </a:t>
            </a:r>
            <a:r>
              <a:rPr lang="en-US" sz="2800" dirty="0">
                <a:solidFill>
                  <a:srgbClr val="005493"/>
                </a:solidFill>
                <a:latin typeface="Arial" panose="020B0604020202020204" pitchFamily="34" charset="0"/>
                <a:ea typeface="Calibri"/>
                <a:cs typeface="Arial" panose="020B0604020202020204" pitchFamily="34" charset="0"/>
                <a:sym typeface="Calibri"/>
              </a:rPr>
              <a:t>to determine the highest and lowest Ct result in the dataset? </a:t>
            </a:r>
            <a:endParaRPr lang="en-US" sz="2800" dirty="0">
              <a:solidFill>
                <a:srgbClr val="005493"/>
              </a:solidFill>
              <a:latin typeface="Arial" panose="020B0604020202020204" pitchFamily="34" charset="0"/>
              <a:ea typeface="Calibri"/>
              <a:cs typeface="Arial" panose="020B0604020202020204" pitchFamily="34" charset="0"/>
            </a:endParaRPr>
          </a:p>
        </p:txBody>
      </p:sp>
    </p:spTree>
    <p:extLst>
      <p:ext uri="{BB962C8B-B14F-4D97-AF65-F5344CB8AC3E}">
        <p14:creationId xmlns:p14="http://schemas.microsoft.com/office/powerpoint/2010/main" val="1129948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7" name="Slide Number Placeholder 6"/>
          <p:cNvSpPr>
            <a:spLocks noGrp="1"/>
          </p:cNvSpPr>
          <p:nvPr>
            <p:ph type="sldNum" idx="4294967295"/>
          </p:nvPr>
        </p:nvSpPr>
        <p:spPr>
          <a:xfrm>
            <a:off x="9388475" y="6378575"/>
            <a:ext cx="2803525" cy="342900"/>
          </a:xfrm>
          <a:prstGeom prst="rect">
            <a:avLst/>
          </a:prstGeom>
        </p:spPr>
        <p:txBody>
          <a:bodyPr/>
          <a:lstStyle/>
          <a:p>
            <a:fld id="{E7EBC154-6848-214C-B925-399887F0DE31}" type="slidenum">
              <a:rPr lang="en-US" smtClean="0">
                <a:solidFill>
                  <a:prstClr val="black">
                    <a:lumMod val="95000"/>
                    <a:lumOff val="5000"/>
                  </a:prstClr>
                </a:solidFill>
              </a:rPr>
              <a:pPr/>
              <a:t>43</a:t>
            </a:fld>
            <a:endParaRPr lang="en-US">
              <a:solidFill>
                <a:prstClr val="black">
                  <a:lumMod val="95000"/>
                  <a:lumOff val="5000"/>
                </a:prstClr>
              </a:solidFill>
            </a:endParaRPr>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329739" y="2484211"/>
            <a:ext cx="3532522" cy="1539482"/>
          </a:xfrm>
          <a:prstGeom prst="rect">
            <a:avLst/>
          </a:prstGeom>
          <a:noFill/>
          <a:ln>
            <a:noFill/>
          </a:ln>
        </p:spPr>
        <p:txBody>
          <a:bodyPr spcFirstLastPara="1" wrap="square" lIns="0" tIns="9522" rIns="0" bIns="0" anchor="t" anchorCtr="0">
            <a:noAutofit/>
          </a:bodyPr>
          <a:lstStyle/>
          <a:p>
            <a:pPr marL="6803" algn="ctr"/>
            <a:r>
              <a:rPr lang="en-US" sz="11500" dirty="0">
                <a:solidFill>
                  <a:srgbClr val="F0F0F0"/>
                </a:solidFill>
              </a:rPr>
              <a:t>%&gt;%</a:t>
            </a:r>
            <a:endParaRPr sz="11500" dirty="0"/>
          </a:p>
        </p:txBody>
      </p:sp>
      <p:sp>
        <p:nvSpPr>
          <p:cNvPr id="2" name="Slide Number Placeholder 1"/>
          <p:cNvSpPr>
            <a:spLocks noGrp="1"/>
          </p:cNvSpPr>
          <p:nvPr>
            <p:ph type="sldNum" idx="12"/>
          </p:nvPr>
        </p:nvSpPr>
        <p:spPr/>
        <p:txBody>
          <a:bodyPr/>
          <a:lstStyle/>
          <a:p>
            <a:fld id="{00000000-1234-1234-1234-123412341234}" type="slidenum">
              <a:rPr lang="en-US" smtClean="0"/>
              <a:pPr/>
              <a:t>44</a:t>
            </a:fld>
            <a:endParaRPr lang="en-US"/>
          </a:p>
        </p:txBody>
      </p:sp>
    </p:spTree>
    <p:extLst>
      <p:ext uri="{BB962C8B-B14F-4D97-AF65-F5344CB8AC3E}">
        <p14:creationId xmlns:p14="http://schemas.microsoft.com/office/powerpoint/2010/main" val="1868979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45</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46</a:t>
            </a:fld>
            <a:endParaRPr lang="en-US"/>
          </a:p>
        </p:txBody>
      </p:sp>
    </p:spTree>
    <p:extLst>
      <p:ext uri="{BB962C8B-B14F-4D97-AF65-F5344CB8AC3E}">
        <p14:creationId xmlns:p14="http://schemas.microsoft.com/office/powerpoint/2010/main" val="52962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47</a:t>
            </a:fld>
            <a:endParaRPr lang="en-US"/>
          </a:p>
        </p:txBody>
      </p:sp>
    </p:spTree>
    <p:extLst>
      <p:ext uri="{BB962C8B-B14F-4D97-AF65-F5344CB8AC3E}">
        <p14:creationId xmlns:p14="http://schemas.microsoft.com/office/powerpoint/2010/main" val="784428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48</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49</a:t>
            </a:fld>
            <a:endParaRPr lang="en-US"/>
          </a:p>
        </p:txBody>
      </p:sp>
    </p:spTree>
    <p:extLst>
      <p:ext uri="{BB962C8B-B14F-4D97-AF65-F5344CB8AC3E}">
        <p14:creationId xmlns:p14="http://schemas.microsoft.com/office/powerpoint/2010/main" val="26078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5</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51</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5</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Selects the column with the receive to verify turnaround time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r>
              <a:rPr lang="en-US" sz="2800" b="1" dirty="0">
                <a:solidFill>
                  <a:srgbClr val="005493"/>
                </a:solidFill>
                <a:latin typeface="Calibri"/>
                <a:ea typeface="Calibri"/>
                <a:cs typeface="Calibri"/>
                <a:sym typeface="Calibri"/>
              </a:rPr>
              <a:t> </a:t>
            </a:r>
            <a:r>
              <a:rPr lang="en-US" sz="2800" dirty="0">
                <a:solidFill>
                  <a:srgbClr val="005493"/>
                </a:solidFill>
                <a:latin typeface="Calibri"/>
                <a:ea typeface="Calibri"/>
                <a:cs typeface="Calibri"/>
                <a:sym typeface="Calibri"/>
              </a:rPr>
              <a:t>as well as the day from start of the pandemic (</a:t>
            </a:r>
            <a:r>
              <a:rPr lang="en-US" sz="2800" b="1" dirty="0" err="1">
                <a:solidFill>
                  <a:srgbClr val="005493"/>
                </a:solidFill>
                <a:latin typeface="Consolas" panose="020B0609020204030204" pitchFamily="49" charset="0"/>
                <a:ea typeface="Calibri"/>
                <a:cs typeface="Calibri"/>
                <a:sym typeface="Calibri"/>
              </a:rPr>
              <a:t>pan_day</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3. Arrange the `</a:t>
            </a:r>
            <a:r>
              <a:rPr lang="en-US" sz="2800" b="1" dirty="0">
                <a:solidFill>
                  <a:srgbClr val="005493"/>
                </a:solidFill>
                <a:latin typeface="Calibri"/>
                <a:ea typeface="Calibri"/>
                <a:cs typeface="Calibri"/>
                <a:sym typeface="Calibri"/>
              </a:rPr>
              <a:t> </a:t>
            </a:r>
            <a:r>
              <a:rPr lang="en-US" sz="2800" b="1" dirty="0" err="1">
                <a:solidFill>
                  <a:srgbClr val="005493"/>
                </a:solidFill>
                <a:latin typeface="Consolas" panose="020B0609020204030204" pitchFamily="49" charset="0"/>
                <a:ea typeface="Calibri"/>
                <a:cs typeface="Calibri"/>
                <a:sym typeface="Calibri"/>
              </a:rPr>
              <a:t>pan_day</a:t>
            </a:r>
            <a:r>
              <a:rPr lang="en-US" sz="2800" b="1" dirty="0">
                <a:solidFill>
                  <a:srgbClr val="005493"/>
                </a:solidFill>
                <a:latin typeface="Calibri"/>
                <a:ea typeface="Calibri"/>
                <a:cs typeface="Calibri"/>
                <a:sym typeface="Calibri"/>
              </a:rPr>
              <a:t> ` </a:t>
            </a:r>
            <a:r>
              <a:rPr lang="en-US" sz="2800" dirty="0">
                <a:solidFill>
                  <a:srgbClr val="005493"/>
                </a:solidFill>
                <a:latin typeface="Calibri"/>
                <a:ea typeface="Calibri"/>
                <a:cs typeface="Calibri"/>
                <a:sym typeface="Calibri"/>
              </a:rPr>
              <a:t>from highest to lowest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53</a:t>
            </a:fld>
            <a:endParaRPr lang="en-US"/>
          </a:p>
        </p:txBody>
      </p:sp>
    </p:spTree>
    <p:extLst>
      <p:ext uri="{BB962C8B-B14F-4D97-AF65-F5344CB8AC3E}">
        <p14:creationId xmlns:p14="http://schemas.microsoft.com/office/powerpoint/2010/main" val="3589539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55</a:t>
            </a:fld>
            <a:endParaRPr lang="en-US"/>
          </a:p>
        </p:txBody>
      </p:sp>
    </p:spTree>
    <p:extLst>
      <p:ext uri="{BB962C8B-B14F-4D97-AF65-F5344CB8AC3E}">
        <p14:creationId xmlns:p14="http://schemas.microsoft.com/office/powerpoint/2010/main" val="369853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a:p>
        </p:txBody>
      </p:sp>
    </p:spTree>
    <p:extLst>
      <p:ext uri="{BB962C8B-B14F-4D97-AF65-F5344CB8AC3E}">
        <p14:creationId xmlns:p14="http://schemas.microsoft.com/office/powerpoint/2010/main" val="120822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57</a:t>
            </a:fld>
            <a:endParaRPr lang="en-US"/>
          </a:p>
        </p:txBody>
      </p:sp>
    </p:spTree>
    <p:extLst>
      <p:ext uri="{BB962C8B-B14F-4D97-AF65-F5344CB8AC3E}">
        <p14:creationId xmlns:p14="http://schemas.microsoft.com/office/powerpoint/2010/main" val="42485350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58</a:t>
            </a:fld>
            <a:endParaRPr lang="en-US"/>
          </a:p>
        </p:txBody>
      </p:sp>
    </p:spTree>
    <p:extLst>
      <p:ext uri="{BB962C8B-B14F-4D97-AF65-F5344CB8AC3E}">
        <p14:creationId xmlns:p14="http://schemas.microsoft.com/office/powerpoint/2010/main" val="310296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59</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60</a:t>
            </a:fld>
            <a:endParaRPr lang="en-US"/>
          </a:p>
        </p:txBody>
      </p:sp>
    </p:spTree>
    <p:extLst>
      <p:ext uri="{BB962C8B-B14F-4D97-AF65-F5344CB8AC3E}">
        <p14:creationId xmlns:p14="http://schemas.microsoft.com/office/powerpoint/2010/main" val="374104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62</a:t>
            </a:fld>
            <a:endParaRPr lang="en-US">
              <a:solidFill>
                <a:prstClr val="black">
                  <a:lumMod val="95000"/>
                  <a:lumOff val="5000"/>
                </a:prstClr>
              </a:solidFill>
            </a:endParaRPr>
          </a:p>
        </p:txBody>
      </p:sp>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63</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64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Use code templates containing dplyr functions to tidy a raw data set</a:t>
            </a:r>
          </a:p>
          <a:p>
            <a:pPr marL="514350" indent="-514350">
              <a:buAutoNum type="arabicPeriod"/>
            </a:pPr>
            <a:r>
              <a:rPr lang="en-US" sz="2800" dirty="0"/>
              <a:t>Use the pipe operator to pass the output of one function as an input to the next function</a:t>
            </a:r>
          </a:p>
          <a:p>
            <a:pPr marL="514350" indent="-514350">
              <a:buAutoNum type="arabicPeriod"/>
            </a:pPr>
            <a:r>
              <a:rPr lang="en-US" sz="2800" dirty="0"/>
              <a:t>Create new calculated columns not found in the original data frame</a:t>
            </a:r>
          </a:p>
        </p:txBody>
      </p:sp>
    </p:spTree>
    <p:extLst>
      <p:ext uri="{BB962C8B-B14F-4D97-AF65-F5344CB8AC3E}">
        <p14:creationId xmlns:p14="http://schemas.microsoft.com/office/powerpoint/2010/main" val="1533031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Dplyr tips and tricks</a:t>
            </a:r>
          </a:p>
        </p:txBody>
      </p:sp>
    </p:spTree>
    <p:extLst>
      <p:ext uri="{BB962C8B-B14F-4D97-AF65-F5344CB8AC3E}">
        <p14:creationId xmlns:p14="http://schemas.microsoft.com/office/powerpoint/2010/main" val="3597243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66</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67</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68</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69</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9</a:t>
            </a:fld>
            <a:endParaRPr lang="en-US" sz="1600" dirty="0"/>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48831</TotalTime>
  <Words>6592</Words>
  <Application>Microsoft Office PowerPoint</Application>
  <PresentationFormat>Widescreen</PresentationFormat>
  <Paragraphs>870</Paragraphs>
  <Slides>69</Slides>
  <Notes>69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69</vt:i4>
      </vt:variant>
    </vt:vector>
  </HeadingPairs>
  <TitlesOfParts>
    <vt:vector size="84"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Your Setup</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Isolating data</vt:lpstr>
      <vt:lpstr>select()</vt:lpstr>
      <vt:lpstr>select()</vt:lpstr>
      <vt:lpstr>PowerPoint Presentation</vt:lpstr>
      <vt:lpstr>PowerPoint Presentation</vt:lpstr>
      <vt:lpstr>PowerPoint Presentation</vt:lpstr>
      <vt:lpstr>PowerPoint Presentation</vt:lpstr>
      <vt:lpstr>PowerPoint Presentation</vt:lpstr>
      <vt:lpstr>filter()</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arrange()</vt:lpstr>
      <vt:lpstr>arrange()</vt:lpstr>
      <vt:lpstr>arrange()</vt:lpstr>
      <vt:lpstr>PowerPoint Presentation</vt:lpstr>
      <vt:lpstr>PowerPoint Presentation</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Scene</vt:lpstr>
      <vt:lpstr>PowerPoint Presentation</vt:lpstr>
      <vt:lpstr>Isolating data</vt:lpstr>
      <vt:lpstr>Deriving Data</vt:lpstr>
      <vt:lpstr>What is the mean and median collect to verify turnaround time by clinic?</vt:lpstr>
      <vt:lpstr>Breaking down the analytical question</vt:lpstr>
      <vt:lpstr>Deriving data</vt:lpstr>
      <vt:lpstr>mutate()</vt:lpstr>
      <vt:lpstr>mutate()</vt:lpstr>
      <vt:lpstr>mutate()</vt:lpstr>
      <vt:lpstr>mutate()</vt:lpstr>
      <vt:lpstr>PowerPoint Presentation</vt:lpstr>
      <vt:lpstr>PowerPoint Presentation</vt:lpstr>
      <vt:lpstr>PowerPoint Presentation</vt:lpstr>
      <vt:lpstr>Dplyr tips and tricks</vt:lpstr>
      <vt:lpstr>select()</vt:lpstr>
      <vt:lpstr>filter()</vt:lpstr>
      <vt:lpstr>mutate()</vt:lpstr>
      <vt:lpstr>mutate()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298</cp:revision>
  <cp:lastPrinted>2019-05-03T14:53:33Z</cp:lastPrinted>
  <dcterms:modified xsi:type="dcterms:W3CDTF">2021-07-15T20:06:27Z</dcterms:modified>
</cp:coreProperties>
</file>